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5"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9" r:id="rId11"/>
    <p:sldId id="265" r:id="rId12"/>
    <p:sldId id="267" r:id="rId13"/>
    <p:sldId id="266" r:id="rId14"/>
    <p:sldId id="274" r:id="rId15"/>
    <p:sldId id="268" r:id="rId16"/>
    <p:sldId id="271" r:id="rId17"/>
    <p:sldId id="270" r:id="rId18"/>
    <p:sldId id="273"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clrMode="bw" frameSlides="1"/>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56287" autoAdjust="0"/>
  </p:normalViewPr>
  <p:slideViewPr>
    <p:cSldViewPr snapToGrid="0" snapToObjects="1">
      <p:cViewPr varScale="1">
        <p:scale>
          <a:sx n="51" d="100"/>
          <a:sy n="51" d="100"/>
        </p:scale>
        <p:origin x="-228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174682-2AE5-E64C-92EB-89182E672706}" type="datetimeFigureOut">
              <a:rPr lang="en-US" smtClean="0"/>
              <a:pPr/>
              <a:t>1/16/13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9D8B8E-655F-0C43-80E1-006FF4FE5D5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9ADF0-55CC-4E47-9A5E-FABAE8445A1B}" type="datetimeFigureOut">
              <a:rPr lang="en-US" smtClean="0"/>
              <a:pPr/>
              <a:t>1/16/13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DCD1B-BA21-9E4F-AD16-22B7BC55D2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 we already know about him?</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SWBS</a:t>
            </a:r>
          </a:p>
          <a:p>
            <a:endParaRPr lang="en-US" dirty="0" smtClean="0"/>
          </a:p>
          <a:p>
            <a:r>
              <a:rPr lang="en-US" dirty="0" smtClean="0"/>
              <a:t>Make students</a:t>
            </a:r>
            <a:r>
              <a:rPr lang="en-US" baseline="0" dirty="0" smtClean="0"/>
              <a:t> assign a first impression quote to all the other characters introduced. </a:t>
            </a:r>
          </a:p>
          <a:p>
            <a:r>
              <a:rPr lang="en-US" baseline="0" dirty="0" smtClean="0"/>
              <a:t>“Think about a time in your life that you formed an initial impression of someone that turned out to be wrong. What did you learn from that experience?” </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Happiness in being</a:t>
            </a:r>
            <a:r>
              <a:rPr lang="en-US" baseline="0" dirty="0" smtClean="0"/>
              <a:t> given purpose, unlike Gatsby who has made his money and now is restless—his only attentions set on Daisy…and  love is something uncontrollable… unrequited love leaves the loveless feeling restless– unlike the gratification of hard work. Precisely what Nick moved to New York for. Yet he becomes distracted with the glittering lifestyle of his cousin and neighbor, and ultimately that distraction becomes costly to his happiness. </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of the two is “less</a:t>
            </a:r>
            <a:r>
              <a:rPr lang="en-US" baseline="0" dirty="0" smtClean="0"/>
              <a:t> fashionable”?</a:t>
            </a:r>
          </a:p>
          <a:p>
            <a:r>
              <a:rPr lang="en-US" baseline="0" dirty="0" smtClean="0"/>
              <a:t>Which of the two does Nick live in?</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:40 – 0:2:26</a:t>
            </a:r>
          </a:p>
          <a:p>
            <a:r>
              <a:rPr lang="en-US" dirty="0" smtClean="0"/>
              <a:t>0:4:00</a:t>
            </a:r>
            <a:r>
              <a:rPr lang="en-US" baseline="0" dirty="0" smtClean="0"/>
              <a:t> – 0:5:50</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 8:20- end and into</a:t>
            </a:r>
            <a:r>
              <a:rPr lang="en-US" baseline="0" dirty="0" smtClean="0"/>
              <a:t> part 2, 1:25</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a:t>
            </a:r>
            <a:r>
              <a:rPr lang="en-US" baseline="0" dirty="0" smtClean="0"/>
              <a:t> part 5 (1-2 minutes) </a:t>
            </a: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novel’s last revival was in 1974, surrounding</a:t>
            </a:r>
            <a:r>
              <a:rPr lang="en-US" baseline="0" dirty="0" smtClean="0"/>
              <a:t> the Watergate scandal and President Nixon’s subsequent resignation. </a:t>
            </a:r>
          </a:p>
          <a:p>
            <a:endParaRPr lang="en-US" baseline="0" dirty="0" smtClean="0"/>
          </a:p>
        </p:txBody>
      </p:sp>
      <p:sp>
        <p:nvSpPr>
          <p:cNvPr id="4" name="Slide Number Placeholder 3"/>
          <p:cNvSpPr>
            <a:spLocks noGrp="1"/>
          </p:cNvSpPr>
          <p:nvPr>
            <p:ph type="sldNum" sz="quarter" idx="10"/>
          </p:nvPr>
        </p:nvSpPr>
        <p:spPr/>
        <p:txBody>
          <a:bodyPr/>
          <a:lstStyle/>
          <a:p>
            <a:fld id="{7A8DCD1B-BA21-9E4F-AD16-22B7BC55D2B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is an epigraph and who is Thomas Park </a:t>
            </a:r>
            <a:r>
              <a:rPr lang="en-US" baseline="0" dirty="0" err="1" smtClean="0"/>
              <a:t>D’Invilliers</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a:t>
            </a:r>
            <a:r>
              <a:rPr lang="en-US" baseline="0" dirty="0" smtClean="0"/>
              <a:t>you have a crush on someone, what do you do?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Male Peacocks..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These words seem to indicate somebody using material deception in order to win a girl… Gatsby wears a “gold hat” to win Daisy.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What’s the problem with this?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A8DCD1B-BA21-9E4F-AD16-22B7BC55D2B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614FC1-6522-6C4C-AB64-8437CC651209}" type="datetimeFigureOut">
              <a:rPr lang="en-US" smtClean="0"/>
              <a:pPr/>
              <a:t>1/16/13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FBF614-E5B9-2E4B-B4FD-98963F4BA40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14FC1-6522-6C4C-AB64-8437CC651209}"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BF614-E5B9-2E4B-B4FD-98963F4BA4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FBF614-E5B9-2E4B-B4FD-98963F4BA40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614FC1-6522-6C4C-AB64-8437CC651209}"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614FC1-6522-6C4C-AB64-8437CC651209}" type="datetimeFigureOut">
              <a:rPr lang="en-US" smtClean="0"/>
              <a:pPr/>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3FBF614-E5B9-2E4B-B4FD-98963F4BA40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4614FC1-6522-6C4C-AB64-8437CC651209}" type="datetimeFigureOut">
              <a:rPr lang="en-US" smtClean="0"/>
              <a:pPr/>
              <a:t>1/16/13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BB5E19-F10A-4C2F-BF6F-11C513378A2E}" type="slidenum">
              <a:rPr kumimoji="0" lang="en-US" smtClean="0"/>
              <a:pPr/>
              <a:t>‹#›</a:t>
            </a:fld>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4614FC1-6522-6C4C-AB64-8437CC651209}" type="datetimeFigureOut">
              <a:rPr lang="en-US" smtClean="0"/>
              <a:pPr/>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BF614-E5B9-2E4B-B4FD-98963F4BA40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614FC1-6522-6C4C-AB64-8437CC651209}" type="datetimeFigureOut">
              <a:rPr lang="en-US" smtClean="0"/>
              <a:pPr/>
              <a:t>1/16/13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FBF614-E5B9-2E4B-B4FD-98963F4BA40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614FC1-6522-6C4C-AB64-8437CC651209}" type="datetimeFigureOut">
              <a:rPr lang="en-US" smtClean="0"/>
              <a:pPr/>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3FBF614-E5B9-2E4B-B4FD-98963F4BA40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4614FC1-6522-6C4C-AB64-8437CC651209}" type="datetimeFigureOut">
              <a:rPr lang="en-US" smtClean="0"/>
              <a:pPr/>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FBF614-E5B9-2E4B-B4FD-98963F4BA40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FBF614-E5B9-2E4B-B4FD-98963F4BA40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4614FC1-6522-6C4C-AB64-8437CC651209}" type="datetimeFigureOut">
              <a:rPr lang="en-US" smtClean="0"/>
              <a:pPr/>
              <a:t>1/16/13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FBF614-E5B9-2E4B-B4FD-98963F4BA40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4614FC1-6522-6C4C-AB64-8437CC651209}" type="datetimeFigureOut">
              <a:rPr lang="en-US" smtClean="0"/>
              <a:pPr/>
              <a:t>1/16/13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614FC1-6522-6C4C-AB64-8437CC651209}" type="datetimeFigureOut">
              <a:rPr lang="en-US" smtClean="0"/>
              <a:pPr/>
              <a:t>1/16/13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FBF614-E5B9-2E4B-B4FD-98963F4BA40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ransition>
    <p:fad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n-uvPeKVOVw" TargetMode="External"/><Relationship Id="rId3" Type="http://schemas.openxmlformats.org/officeDocument/2006/relationships/hyperlink" Target="http://www.youtube.com/watch?v=rARN6agiW7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youtube.com/watch?v=X_g-0u1wfN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Who is he? </a:t>
            </a:r>
          </a:p>
          <a:p>
            <a:r>
              <a:rPr lang="en-US" dirty="0" smtClean="0"/>
              <a:t>Why do we care?</a:t>
            </a:r>
            <a:endParaRPr lang="en-US" dirty="0"/>
          </a:p>
        </p:txBody>
      </p:sp>
      <p:sp>
        <p:nvSpPr>
          <p:cNvPr id="2" name="Title 1"/>
          <p:cNvSpPr>
            <a:spLocks noGrp="1"/>
          </p:cNvSpPr>
          <p:nvPr>
            <p:ph type="ctrTitle"/>
          </p:nvPr>
        </p:nvSpPr>
        <p:spPr/>
        <p:txBody>
          <a:bodyPr/>
          <a:lstStyle/>
          <a:p>
            <a:r>
              <a:rPr lang="en-US" dirty="0" smtClean="0"/>
              <a:t>F. Scott Fitzgerald</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The NY Times says, “Gatsby is a man for our times” and also that “When the rich-poor gap widens, Gatsby becomes a guidebook.”</a:t>
            </a:r>
          </a:p>
          <a:p>
            <a:r>
              <a:rPr lang="en-US" dirty="0" smtClean="0"/>
              <a:t>Why? What does a fictional character written in the 1920’s… almost 100 years ago… have in common with us now?</a:t>
            </a:r>
          </a:p>
          <a:p>
            <a:r>
              <a:rPr lang="en-US" dirty="0" smtClean="0"/>
              <a:t>In the last several years, America has confronted the rising disparity between the rich and the poor. </a:t>
            </a:r>
          </a:p>
          <a:p>
            <a:r>
              <a:rPr lang="en-US" dirty="0" smtClean="0"/>
              <a:t>This will be a question we return to throughout our reading, but for starters lets take a look at another NY Times article.</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Think about your own “green light.” What goals/dreams do you aspire to? What obstacles stand in your way? How can you overcome those odds? Would you stop at anything to achieve your dreams? </a:t>
            </a:r>
          </a:p>
          <a:p>
            <a:r>
              <a:rPr lang="en-US" dirty="0" smtClean="0"/>
              <a:t>Write at least half a page to me addressing these questions. If you have large handwriting, I expect a full page. This is informal but I do expect a full heading:</a:t>
            </a:r>
          </a:p>
          <a:p>
            <a:pPr>
              <a:buNone/>
            </a:pPr>
            <a:endParaRPr lang="en-US" dirty="0" smtClean="0"/>
          </a:p>
          <a:p>
            <a:r>
              <a:rPr lang="en-US" sz="2200" dirty="0" smtClean="0"/>
              <a:t>Your Name</a:t>
            </a:r>
          </a:p>
          <a:p>
            <a:pPr lvl="1">
              <a:buNone/>
            </a:pPr>
            <a:r>
              <a:rPr lang="en-US" dirty="0" smtClean="0">
                <a:solidFill>
                  <a:srgbClr val="000000"/>
                </a:solidFill>
              </a:rPr>
              <a:t>Date</a:t>
            </a:r>
          </a:p>
          <a:p>
            <a:pPr lvl="1">
              <a:buNone/>
            </a:pPr>
            <a:r>
              <a:rPr lang="en-US" dirty="0" smtClean="0">
                <a:solidFill>
                  <a:srgbClr val="000000"/>
                </a:solidFill>
              </a:rPr>
              <a:t>Class Period: 4/8</a:t>
            </a:r>
          </a:p>
          <a:p>
            <a:pPr lvl="1">
              <a:buNone/>
            </a:pPr>
            <a:endParaRPr lang="en-US" dirty="0" smtClean="0">
              <a:solidFill>
                <a:srgbClr val="000000"/>
              </a:solidFill>
            </a:endParaRPr>
          </a:p>
          <a:p>
            <a:pPr lvl="1">
              <a:buNone/>
            </a:pPr>
            <a:r>
              <a:rPr lang="en-US" dirty="0" smtClean="0">
                <a:solidFill>
                  <a:srgbClr val="000000"/>
                </a:solidFill>
              </a:rPr>
              <a:t>When you have finished writing, please turn the paper into me, and then begin reading chapter one of The Great Gatsby. </a:t>
            </a:r>
          </a:p>
          <a:p>
            <a:pPr lvl="1">
              <a:buNone/>
            </a:pPr>
            <a:endParaRPr lang="en-US" dirty="0" smtClean="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&amp; Homework</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065" b="1" dirty="0" smtClean="0"/>
              <a:t>We will finish reading </a:t>
            </a:r>
            <a:r>
              <a:rPr lang="en-US" sz="2065" b="1" i="1" dirty="0" smtClean="0"/>
              <a:t>The Great Gatsby </a:t>
            </a:r>
            <a:r>
              <a:rPr lang="en-US" sz="2065" b="1" dirty="0" smtClean="0"/>
              <a:t>before the end of this 6 weeks</a:t>
            </a:r>
            <a:r>
              <a:rPr lang="en-US" sz="2065" dirty="0" smtClean="0"/>
              <a:t>. You can count on there being for a major test grade, at least 1 test, as well as a final project to be discussed later. </a:t>
            </a:r>
          </a:p>
          <a:p>
            <a:r>
              <a:rPr lang="en-US" sz="2065" dirty="0" smtClean="0"/>
              <a:t>This means that you need to keep up with your reading!! The good news is that there are only 9 chapters in this novel! </a:t>
            </a:r>
          </a:p>
          <a:p>
            <a:r>
              <a:rPr lang="en-US" dirty="0" smtClean="0"/>
              <a:t>Please READ Ch 1 before next class and count on reading a new chapter before all of our classes. That means only about 10 pages a night. No excuses. </a:t>
            </a:r>
          </a:p>
          <a:p>
            <a:r>
              <a:rPr lang="en-US" dirty="0" smtClean="0"/>
              <a:t>While you are reading chapter 1, consider: </a:t>
            </a:r>
            <a:r>
              <a:rPr lang="en-US" dirty="0" smtClean="0">
                <a:solidFill>
                  <a:srgbClr val="FF0000"/>
                </a:solidFill>
              </a:rPr>
              <a:t>Is Nick a reliable narrator? Why or why not? </a:t>
            </a:r>
          </a:p>
          <a:p>
            <a:pPr lvl="1"/>
            <a:r>
              <a:rPr lang="en-US" dirty="0" smtClean="0"/>
              <a:t>Write your thoughts down in a journal you will keep up with throughout your semester with me. I will do random checks to see who is doing their homework.</a:t>
            </a:r>
            <a:r>
              <a:rPr lang="en-US" u="sng" dirty="0" smtClean="0"/>
              <a:t> Cite page #’</a:t>
            </a:r>
            <a:r>
              <a:rPr lang="en-US" u="sng" dirty="0" err="1" smtClean="0"/>
              <a:t>s</a:t>
            </a:r>
            <a:r>
              <a:rPr lang="en-US" u="sng" dirty="0" smtClean="0"/>
              <a:t> that prove your opinion of Nick. (1-2 paragraphs is an acceptable length for your answer.)</a:t>
            </a:r>
          </a:p>
          <a:p>
            <a:pPr lvl="1"/>
            <a:r>
              <a:rPr lang="en-US" dirty="0" smtClean="0"/>
              <a:t>In addition to your journal, I have passed out a reading guide with questions for each chapter</a:t>
            </a:r>
            <a:r>
              <a:rPr lang="en-US" b="1" dirty="0" smtClean="0"/>
              <a:t>. It is your responsibility to keep up with this guide </a:t>
            </a:r>
            <a:r>
              <a:rPr lang="en-US" dirty="0" smtClean="0"/>
              <a:t>as you read each night. Each answer need only be a couple full sentences. I will also do random checks to ensure your success in my class.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Trailers</a:t>
            </a:r>
            <a:endParaRPr lang="en-US" dirty="0"/>
          </a:p>
        </p:txBody>
      </p:sp>
      <p:sp>
        <p:nvSpPr>
          <p:cNvPr id="3" name="Content Placeholder 2"/>
          <p:cNvSpPr>
            <a:spLocks noGrp="1"/>
          </p:cNvSpPr>
          <p:nvPr>
            <p:ph sz="quarter" idx="1"/>
          </p:nvPr>
        </p:nvSpPr>
        <p:spPr/>
        <p:txBody>
          <a:bodyPr/>
          <a:lstStyle/>
          <a:p>
            <a:pPr>
              <a:buNone/>
            </a:pPr>
            <a:r>
              <a:rPr lang="en-US" dirty="0" smtClean="0">
                <a:hlinkClick r:id="rId2"/>
              </a:rPr>
              <a:t>http://www.youtube.com/watch?v=n-uvPeKVOVw</a:t>
            </a:r>
            <a:endParaRPr lang="en-US" dirty="0" smtClean="0"/>
          </a:p>
          <a:p>
            <a:pPr>
              <a:buNone/>
            </a:pPr>
            <a:endParaRPr lang="en-US" dirty="0" smtClean="0"/>
          </a:p>
          <a:p>
            <a:pPr>
              <a:buNone/>
            </a:pPr>
            <a:r>
              <a:rPr lang="en-US" dirty="0" smtClean="0">
                <a:hlinkClick r:id="rId3"/>
              </a:rPr>
              <a:t>http://www.youtube.com/watch?v=rARN6agiW7o</a:t>
            </a:r>
            <a:endParaRPr lang="en-US" dirty="0" smtClean="0"/>
          </a:p>
          <a:p>
            <a:pPr>
              <a:buNone/>
            </a:pPr>
            <a:endParaRPr lang="en-US" dirty="0" smtClean="0"/>
          </a:p>
          <a:p>
            <a:pPr>
              <a:buNone/>
            </a:pP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3" name="Content Placeholder 2"/>
          <p:cNvSpPr>
            <a:spLocks noGrp="1"/>
          </p:cNvSpPr>
          <p:nvPr>
            <p:ph sz="quarter" idx="1"/>
          </p:nvPr>
        </p:nvSpPr>
        <p:spPr/>
        <p:txBody>
          <a:bodyPr/>
          <a:lstStyle/>
          <a:p>
            <a:r>
              <a:rPr lang="en-US" b="1" dirty="0" smtClean="0"/>
              <a:t>“Think about a time in your life when you formed an initial impression of someone that turned out to be inaccurate. What did you learn from that experience?”</a:t>
            </a:r>
            <a:r>
              <a:rPr lang="en-US" b="1" dirty="0" smtClean="0"/>
              <a:t> </a:t>
            </a:r>
          </a:p>
          <a:p>
            <a:pPr>
              <a:buNone/>
            </a:pPr>
            <a:endParaRPr lang="en-US" dirty="0" smtClean="0"/>
          </a:p>
          <a:p>
            <a:r>
              <a:rPr lang="en-US" dirty="0" smtClean="0"/>
              <a:t>Your answer need only be about </a:t>
            </a:r>
            <a:r>
              <a:rPr lang="en-US" dirty="0" smtClean="0">
                <a:solidFill>
                  <a:srgbClr val="FF0000"/>
                </a:solidFill>
              </a:rPr>
              <a:t>2 paragraphs long</a:t>
            </a:r>
            <a:r>
              <a:rPr lang="en-US" dirty="0" smtClean="0"/>
              <a:t>. If you have big handwriting I expect a full page. Your responses will be collected and taken for a daily completion grade. </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Epigraph</a:t>
            </a:r>
            <a:endParaRPr lang="en-US" dirty="0"/>
          </a:p>
        </p:txBody>
      </p:sp>
      <p:sp>
        <p:nvSpPr>
          <p:cNvPr id="3" name="Content Placeholder 2"/>
          <p:cNvSpPr>
            <a:spLocks noGrp="1"/>
          </p:cNvSpPr>
          <p:nvPr>
            <p:ph sz="quarter" idx="1"/>
          </p:nvPr>
        </p:nvSpPr>
        <p:spPr/>
        <p:txBody>
          <a:bodyPr/>
          <a:lstStyle/>
          <a:p>
            <a:r>
              <a:rPr lang="en-US" dirty="0" smtClean="0"/>
              <a:t>“Then wear the gold hat, if that will move her;</a:t>
            </a:r>
          </a:p>
          <a:p>
            <a:pPr>
              <a:buNone/>
            </a:pPr>
            <a:r>
              <a:rPr lang="en-US" dirty="0" smtClean="0"/>
              <a:t>	  If you can bounce high, bounce for her too,</a:t>
            </a:r>
          </a:p>
          <a:p>
            <a:pPr>
              <a:buNone/>
            </a:pPr>
            <a:r>
              <a:rPr lang="en-US" dirty="0" smtClean="0"/>
              <a:t>     Till she cry ‘Love, gold-</a:t>
            </a:r>
            <a:r>
              <a:rPr lang="en-US" dirty="0" err="1" smtClean="0"/>
              <a:t>hatted</a:t>
            </a:r>
            <a:r>
              <a:rPr lang="en-US" dirty="0" smtClean="0"/>
              <a:t>, high-bouncing lover,</a:t>
            </a:r>
          </a:p>
          <a:p>
            <a:pPr>
              <a:buNone/>
            </a:pPr>
            <a:r>
              <a:rPr lang="en-US" dirty="0" smtClean="0"/>
              <a:t>     I must have you!’</a:t>
            </a:r>
          </a:p>
          <a:p>
            <a:pPr>
              <a:buNone/>
            </a:pPr>
            <a:endParaRPr lang="en-US" dirty="0" smtClean="0"/>
          </a:p>
          <a:p>
            <a:pPr>
              <a:buNone/>
            </a:pPr>
            <a:r>
              <a:rPr lang="en-US" dirty="0" smtClean="0"/>
              <a:t>- Thomas Park </a:t>
            </a:r>
            <a:r>
              <a:rPr lang="en-US" dirty="0" err="1" smtClean="0"/>
              <a:t>D’Invilliers</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 introduced to?</a:t>
            </a:r>
            <a:endParaRPr lang="en-US" dirty="0"/>
          </a:p>
        </p:txBody>
      </p:sp>
      <p:sp>
        <p:nvSpPr>
          <p:cNvPr id="3" name="Content Placeholder 2"/>
          <p:cNvSpPr>
            <a:spLocks noGrp="1"/>
          </p:cNvSpPr>
          <p:nvPr>
            <p:ph sz="quarter" idx="1"/>
          </p:nvPr>
        </p:nvSpPr>
        <p:spPr/>
        <p:txBody>
          <a:bodyPr>
            <a:normAutofit/>
          </a:bodyPr>
          <a:lstStyle/>
          <a:p>
            <a:r>
              <a:rPr lang="en-US" dirty="0" smtClean="0"/>
              <a:t>Tom Buchanan</a:t>
            </a:r>
          </a:p>
          <a:p>
            <a:pPr lvl="1"/>
            <a:r>
              <a:rPr lang="en-US" dirty="0" smtClean="0"/>
              <a:t>“I always had the impression that he approved of me and wanted me to like him with some harsh, defiant wistfulness of his own” (13). </a:t>
            </a:r>
          </a:p>
          <a:p>
            <a:r>
              <a:rPr lang="en-US" dirty="0" smtClean="0"/>
              <a:t>Daisy</a:t>
            </a:r>
          </a:p>
          <a:p>
            <a:r>
              <a:rPr lang="en-US" dirty="0" smtClean="0"/>
              <a:t>Jordan Baker</a:t>
            </a:r>
          </a:p>
          <a:p>
            <a:r>
              <a:rPr lang="en-US" dirty="0" smtClean="0"/>
              <a:t>Jay Gatsby </a:t>
            </a:r>
          </a:p>
          <a:p>
            <a:pPr lvl="1"/>
            <a:r>
              <a:rPr lang="en-US" dirty="0" smtClean="0"/>
              <a:t>“a romantic readiness such as I have never found in any other person” (8).</a:t>
            </a:r>
          </a:p>
          <a:p>
            <a:pPr lvl="1"/>
            <a:r>
              <a:rPr lang="en-US" dirty="0" smtClean="0"/>
              <a:t>Idealism  </a:t>
            </a:r>
          </a:p>
          <a:p>
            <a:pPr lvl="1"/>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 Introduces our Narrator, Nick</a:t>
            </a:r>
            <a:endParaRPr lang="en-US" dirty="0"/>
          </a:p>
        </p:txBody>
      </p:sp>
      <p:sp>
        <p:nvSpPr>
          <p:cNvPr id="3" name="Content Placeholder 2"/>
          <p:cNvSpPr>
            <a:spLocks noGrp="1"/>
          </p:cNvSpPr>
          <p:nvPr>
            <p:ph sz="quarter" idx="1"/>
          </p:nvPr>
        </p:nvSpPr>
        <p:spPr/>
        <p:txBody>
          <a:bodyPr/>
          <a:lstStyle/>
          <a:p>
            <a:r>
              <a:rPr lang="en-US" dirty="0" smtClean="0"/>
              <a:t>Who is Nick? </a:t>
            </a:r>
          </a:p>
          <a:p>
            <a:r>
              <a:rPr lang="en-US" dirty="0" smtClean="0"/>
              <a:t>Is he a reliable narrator, why or why not?</a:t>
            </a:r>
          </a:p>
          <a:p>
            <a:r>
              <a:rPr lang="en-US" dirty="0" smtClean="0"/>
              <a:t>‘Whenever you feel like criticizing anyone,’ he told me, ‘just remember that all the people in this world haven’t had the advantages that you’ve had.’</a:t>
            </a:r>
          </a:p>
          <a:p>
            <a:r>
              <a:rPr lang="en-US" dirty="0" smtClean="0"/>
              <a:t>“I’m inclined to reserve all judgments, a habit that has opened up many curious natures to me and also made me the victim of not a few veteran bores.”</a:t>
            </a:r>
          </a:p>
          <a:p>
            <a:r>
              <a:rPr lang="en-US" dirty="0" smtClean="0"/>
              <a:t>PG 10: “As I walked on I was lonely no longer… I was a guide.”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(Place)</a:t>
            </a:r>
            <a:endParaRPr lang="en-US" dirty="0"/>
          </a:p>
        </p:txBody>
      </p:sp>
      <p:sp>
        <p:nvSpPr>
          <p:cNvPr id="3" name="Content Placeholder 2"/>
          <p:cNvSpPr>
            <a:spLocks noGrp="1"/>
          </p:cNvSpPr>
          <p:nvPr>
            <p:ph sz="quarter" idx="1"/>
          </p:nvPr>
        </p:nvSpPr>
        <p:spPr/>
        <p:txBody>
          <a:bodyPr/>
          <a:lstStyle/>
          <a:p>
            <a:r>
              <a:rPr lang="en-US" dirty="0" smtClean="0"/>
              <a:t>East Egg</a:t>
            </a:r>
          </a:p>
          <a:p>
            <a:r>
              <a:rPr lang="en-US" dirty="0" smtClean="0"/>
              <a:t>West Egg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Your homework over the break will be to </a:t>
            </a:r>
            <a:r>
              <a:rPr lang="en-US" dirty="0" smtClean="0">
                <a:solidFill>
                  <a:srgbClr val="FF0000"/>
                </a:solidFill>
              </a:rPr>
              <a:t>READ chapter two.</a:t>
            </a:r>
          </a:p>
          <a:p>
            <a:r>
              <a:rPr lang="en-US" dirty="0" smtClean="0">
                <a:solidFill>
                  <a:srgbClr val="0000FF"/>
                </a:solidFill>
              </a:rPr>
              <a:t>ANSWER chapter two’s reading guide questions </a:t>
            </a:r>
            <a:r>
              <a:rPr lang="en-US" dirty="0" smtClean="0"/>
              <a:t>in at least 1 full sentence; be sure to </a:t>
            </a:r>
            <a:r>
              <a:rPr lang="en-US" b="1" dirty="0" smtClean="0"/>
              <a:t>CITE (pg #)</a:t>
            </a:r>
            <a:r>
              <a:rPr lang="en-US" dirty="0" smtClean="0"/>
              <a:t> where you find your answer.</a:t>
            </a:r>
          </a:p>
          <a:p>
            <a:r>
              <a:rPr lang="en-US" dirty="0" smtClean="0"/>
              <a:t>DON’T WORRY about question #5, we will come back to it later.</a:t>
            </a:r>
          </a:p>
          <a:p>
            <a:r>
              <a:rPr lang="en-US" dirty="0" smtClean="0"/>
              <a:t>KEEP IN MIND the “houses” worksheet will be due several weeks from now, which gives more than enough time to finish it. It is worth at least 2 daily grades.</a:t>
            </a:r>
          </a:p>
          <a:p>
            <a:r>
              <a:rPr lang="en-US" dirty="0" smtClean="0"/>
              <a:t>HAVE FUN &amp; BE SAFE.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hlinkClick r:id="rId3"/>
              </a:rPr>
              <a:t>http://www.youtube.com/watch?v=X_g-0u1wfNc</a:t>
            </a:r>
            <a:endParaRPr lang="en-US" dirty="0" smtClean="0"/>
          </a:p>
          <a:p>
            <a:endParaRPr lang="en-US" dirty="0" smtClean="0"/>
          </a:p>
          <a:p>
            <a:r>
              <a:rPr lang="en-US" dirty="0" smtClean="0"/>
              <a:t>Born in the late 18</a:t>
            </a:r>
            <a:r>
              <a:rPr lang="en-US" baseline="30000" dirty="0" smtClean="0"/>
              <a:t>th</a:t>
            </a:r>
            <a:r>
              <a:rPr lang="en-US" dirty="0" smtClean="0"/>
              <a:t> century (1896), did not come from an affluent family.</a:t>
            </a:r>
          </a:p>
          <a:p>
            <a:r>
              <a:rPr lang="en-US" dirty="0" smtClean="0"/>
              <a:t>Has trouble making friends, writes plays and casts his peers in the parts. </a:t>
            </a:r>
          </a:p>
          <a:p>
            <a:endParaRPr lang="en-US" dirty="0" smtClean="0"/>
          </a:p>
          <a:p>
            <a:r>
              <a:rPr lang="en-US" dirty="0" smtClean="0"/>
              <a:t>Attends Princeton, meets </a:t>
            </a:r>
            <a:r>
              <a:rPr lang="en-US" dirty="0" err="1" smtClean="0"/>
              <a:t>Ginevra</a:t>
            </a:r>
            <a:r>
              <a:rPr lang="en-US" dirty="0" smtClean="0"/>
              <a:t> King, a wealthy socialite… her father tells Fitzgerald, “poor boys shouldn’t think of marrying rich girls.” This later becomes a famous line in </a:t>
            </a:r>
            <a:r>
              <a:rPr lang="en-US" i="1" dirty="0" smtClean="0"/>
              <a:t>Great Gatsby</a:t>
            </a:r>
            <a:r>
              <a:rPr lang="en-US" dirty="0" smtClean="0"/>
              <a:t>. </a:t>
            </a:r>
            <a:r>
              <a:rPr lang="en-US" dirty="0" err="1" smtClean="0"/>
              <a:t>Ginevra</a:t>
            </a:r>
            <a:r>
              <a:rPr lang="en-US" dirty="0" smtClean="0"/>
              <a:t> ends up marrying some other rich guy, but she is a muse for many of Fitzgerald’s characters.</a:t>
            </a:r>
          </a:p>
          <a:p>
            <a:r>
              <a:rPr lang="en-US" dirty="0" smtClean="0"/>
              <a:t>Fitzgerald get’s carried away with partying in college, develops the early stages of a drinking problem. Between writing and drinking, he neglected his grades and drops out of Princeton before graduating. </a:t>
            </a:r>
          </a:p>
          <a:p>
            <a:endParaRPr lang="en-US" dirty="0" smtClean="0"/>
          </a:p>
          <a:p>
            <a:pPr>
              <a:buNone/>
            </a:pPr>
            <a:endParaRPr lang="en-US" dirty="0" smtClean="0"/>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a:t>
            </a:r>
            <a:endParaRPr lang="en-US" dirty="0"/>
          </a:p>
        </p:txBody>
      </p:sp>
      <p:sp>
        <p:nvSpPr>
          <p:cNvPr id="3" name="Content Placeholder 2"/>
          <p:cNvSpPr>
            <a:spLocks noGrp="1"/>
          </p:cNvSpPr>
          <p:nvPr>
            <p:ph sz="quarter" idx="1"/>
          </p:nvPr>
        </p:nvSpPr>
        <p:spPr/>
        <p:txBody>
          <a:bodyPr/>
          <a:lstStyle/>
          <a:p>
            <a:pPr>
              <a:buFont typeface="Arial"/>
              <a:buChar char="•"/>
            </a:pPr>
            <a:r>
              <a:rPr lang="en-US" dirty="0" smtClean="0"/>
              <a:t>When the U.S. enters WWI, Fitzgerald is happy to enlist and try again for notoriety as a lieutenant in the war. </a:t>
            </a:r>
          </a:p>
          <a:p>
            <a:pPr>
              <a:buFont typeface="Arial"/>
              <a:buChar char="•"/>
            </a:pPr>
            <a:r>
              <a:rPr lang="en-US" dirty="0" smtClean="0"/>
              <a:t>Stationed in Montgomery, Alabama, Fitzgerald meets and falls in love with Zelda. </a:t>
            </a:r>
          </a:p>
          <a:p>
            <a:pPr>
              <a:buNone/>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Zelda Fitzgerald.jpeg"/>
          <p:cNvPicPr>
            <a:picLocks noGrp="1" noChangeAspect="1"/>
          </p:cNvPicPr>
          <p:nvPr>
            <p:ph sz="quarter" idx="1"/>
          </p:nvPr>
        </p:nvPicPr>
        <p:blipFill>
          <a:blip r:embed="rId3"/>
          <a:srcRect l="-43003" r="-43003"/>
          <a:stretch>
            <a:fillRect/>
          </a:stretch>
        </p:blipFill>
        <p:spPr>
          <a:xfrm>
            <a:off x="-683972" y="436030"/>
            <a:ext cx="10533213" cy="5663018"/>
          </a:xfr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&amp; Baby</a:t>
            </a:r>
            <a:endParaRPr lang="en-US" dirty="0"/>
          </a:p>
        </p:txBody>
      </p:sp>
      <p:sp>
        <p:nvSpPr>
          <p:cNvPr id="3" name="Content Placeholder 2"/>
          <p:cNvSpPr>
            <a:spLocks noGrp="1"/>
          </p:cNvSpPr>
          <p:nvPr>
            <p:ph sz="quarter" idx="1"/>
          </p:nvPr>
        </p:nvSpPr>
        <p:spPr/>
        <p:txBody>
          <a:bodyPr/>
          <a:lstStyle/>
          <a:p>
            <a:r>
              <a:rPr lang="en-US" dirty="0" smtClean="0"/>
              <a:t>Zelda was having second thoughts… $35/week was not nearly enough money to fund her excessive lifestyle. She broke off the engagement.</a:t>
            </a:r>
          </a:p>
          <a:p>
            <a:r>
              <a:rPr lang="en-US" dirty="0" smtClean="0"/>
              <a:t>Fitzgerald moves back home with his parents and writes </a:t>
            </a:r>
            <a:r>
              <a:rPr lang="en-US" i="1" dirty="0" smtClean="0"/>
              <a:t>This Side of Paradise</a:t>
            </a:r>
          </a:p>
          <a:p>
            <a:r>
              <a:rPr lang="en-US" dirty="0" smtClean="0"/>
              <a:t>Success! Zelda changes her mind again, the two wed.</a:t>
            </a:r>
          </a:p>
          <a:p>
            <a:r>
              <a:rPr lang="en-US" dirty="0" smtClean="0"/>
              <a:t>They become a celebrity couple.</a:t>
            </a:r>
          </a:p>
          <a:p>
            <a:r>
              <a:rPr lang="en-US" dirty="0" smtClean="0"/>
              <a:t>They have a daughter, but nannies are common and the child doesn’t slow the couple down.</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Illness</a:t>
            </a:r>
            <a:endParaRPr lang="en-US" dirty="0"/>
          </a:p>
        </p:txBody>
      </p:sp>
      <p:sp>
        <p:nvSpPr>
          <p:cNvPr id="3" name="Content Placeholder 2"/>
          <p:cNvSpPr>
            <a:spLocks noGrp="1"/>
          </p:cNvSpPr>
          <p:nvPr>
            <p:ph sz="quarter" idx="1"/>
          </p:nvPr>
        </p:nvSpPr>
        <p:spPr/>
        <p:txBody>
          <a:bodyPr/>
          <a:lstStyle/>
          <a:p>
            <a:r>
              <a:rPr lang="en-US" dirty="0" smtClean="0"/>
              <a:t>The couple’s partying leads to a serious drinking problem for both Fitzgerald and Zelda. </a:t>
            </a:r>
          </a:p>
          <a:p>
            <a:r>
              <a:rPr lang="en-US" dirty="0" smtClean="0"/>
              <a:t>At only 28, Zelda’s mental state begins to deteriorate. She becomes a danger to herself and others and is diagnosed Schizophrenic. </a:t>
            </a:r>
          </a:p>
          <a:p>
            <a:r>
              <a:rPr lang="en-US" dirty="0" smtClean="0"/>
              <a:t>Fitzgerald still loves Zelda, and writes, “My love for Zelda was one in a century, life ended for me when Zelda and I crashed, if she would get well I would be happy again and my soul released.”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&amp; Legacy</a:t>
            </a:r>
            <a:endParaRPr lang="en-US" dirty="0"/>
          </a:p>
        </p:txBody>
      </p:sp>
      <p:sp>
        <p:nvSpPr>
          <p:cNvPr id="3" name="Content Placeholder 2"/>
          <p:cNvSpPr>
            <a:spLocks noGrp="1"/>
          </p:cNvSpPr>
          <p:nvPr>
            <p:ph sz="quarter" idx="1"/>
          </p:nvPr>
        </p:nvSpPr>
        <p:spPr/>
        <p:txBody>
          <a:bodyPr/>
          <a:lstStyle/>
          <a:p>
            <a:r>
              <a:rPr lang="en-US" dirty="0" smtClean="0"/>
              <a:t>At 44 Fitzgerald was not in good health, and he suffered a mild heart attack. He works ferociously to finish his novel </a:t>
            </a:r>
            <a:r>
              <a:rPr lang="en-US" i="1" dirty="0" smtClean="0"/>
              <a:t>The Last Tycoon</a:t>
            </a:r>
            <a:r>
              <a:rPr lang="en-US" dirty="0" smtClean="0"/>
              <a:t>, but in December he suffers a massive and fatal heart attack. </a:t>
            </a:r>
          </a:p>
          <a:p>
            <a:r>
              <a:rPr lang="en-US" dirty="0" smtClean="0"/>
              <a:t>Few people attend his funeral, including Zelda who was too ill too travel.</a:t>
            </a:r>
          </a:p>
          <a:p>
            <a:r>
              <a:rPr lang="en-US" dirty="0" smtClean="0"/>
              <a:t>She spends the next 8 years in and out of mental hospitals… in 1948 a fire breaks out at her hospital and she along with 8 other patients are trapped. </a:t>
            </a:r>
          </a:p>
          <a:p>
            <a:r>
              <a:rPr lang="en-US" dirty="0" smtClean="0"/>
              <a:t>She was buried beside Fitzgerald in Maryland.</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http://</a:t>
            </a:r>
            <a:r>
              <a:rPr lang="en-US" dirty="0" err="1" smtClean="0"/>
              <a:t>www.youtube.com/watch?v</a:t>
            </a:r>
            <a:r>
              <a:rPr lang="en-US" dirty="0" smtClean="0"/>
              <a:t>=dVO5D8kjVug</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character Jay Gatsby was ranked No. 1 Best Fictional Character since 1900 by Book Magazine.</a:t>
            </a:r>
          </a:p>
          <a:p>
            <a:r>
              <a:rPr lang="en-US" dirty="0" smtClean="0"/>
              <a:t>Why?</a:t>
            </a:r>
          </a:p>
          <a:p>
            <a:r>
              <a:rPr lang="en-US" dirty="0" smtClean="0"/>
              <a:t>Fitzgerald has become the most famous chronicler of 1920’s America. </a:t>
            </a:r>
          </a:p>
          <a:p>
            <a:r>
              <a:rPr lang="en-US" dirty="0" smtClean="0"/>
              <a:t>Great Gatsby captures the spirit of the times, including the rising crime that elicited from prohibition, and the sprawling private parties that characterized the excessive lifestyle of the 1920’s. </a:t>
            </a:r>
          </a:p>
          <a:p>
            <a:r>
              <a:rPr lang="en-US" dirty="0" smtClean="0"/>
              <a:t>Nearly 100 years from it’s publication in 1925, the novel remains relevant today.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3004</TotalTime>
  <Words>1718</Words>
  <Application>Microsoft Macintosh PowerPoint</Application>
  <PresentationFormat>On-screen Show (4:3)</PresentationFormat>
  <Paragraphs>128</Paragraphs>
  <Slides>19</Slides>
  <Notes>12</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Civic</vt:lpstr>
      <vt:lpstr>F. Scott Fitzgerald</vt:lpstr>
      <vt:lpstr>Slide 2</vt:lpstr>
      <vt:lpstr>WWI</vt:lpstr>
      <vt:lpstr>Slide 4</vt:lpstr>
      <vt:lpstr>Marriage &amp; Baby</vt:lpstr>
      <vt:lpstr>Mental Illness</vt:lpstr>
      <vt:lpstr>Death &amp; Legacy</vt:lpstr>
      <vt:lpstr>Slide 8</vt:lpstr>
      <vt:lpstr>Why do we care? </vt:lpstr>
      <vt:lpstr>Slide 10</vt:lpstr>
      <vt:lpstr>Prompt</vt:lpstr>
      <vt:lpstr>Schedule &amp; Homework</vt:lpstr>
      <vt:lpstr>Movie Trailers</vt:lpstr>
      <vt:lpstr>Day 2</vt:lpstr>
      <vt:lpstr>Epigraph</vt:lpstr>
      <vt:lpstr>Who are we introduced to?</vt:lpstr>
      <vt:lpstr>Chapter 1 : Introduces our Narrator, Nick</vt:lpstr>
      <vt:lpstr>Setting (Place)</vt:lpstr>
      <vt:lpstr>Homework</vt:lpstr>
    </vt:vector>
  </TitlesOfParts>
  <Company>University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Scott Fitzgerald</dc:title>
  <dc:creator>Lauren Cooney</dc:creator>
  <cp:lastModifiedBy>Lauren Cooney</cp:lastModifiedBy>
  <cp:revision>16</cp:revision>
  <cp:lastPrinted>2013-01-15T13:31:16Z</cp:lastPrinted>
  <dcterms:created xsi:type="dcterms:W3CDTF">2013-01-16T17:33:16Z</dcterms:created>
  <dcterms:modified xsi:type="dcterms:W3CDTF">2013-01-16T17:39:37Z</dcterms:modified>
</cp:coreProperties>
</file>